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519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161DAC-A5A2-4579-A6BF-6503B7730023}" type="datetimeFigureOut">
              <a:rPr lang="en-US" smtClean="0"/>
              <a:t>5/22/2016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211B19-BD4D-4E58-98DB-A283626500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5471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11B19-BD4D-4E58-98DB-A2836265009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3992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B612F-3C6F-46F3-BA32-15B2EAC1EA0A}" type="datetime1">
              <a:rPr lang="en-US" smtClean="0"/>
              <a:t>5/22/2016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763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C4A56-D2B7-4F7D-8009-250C100F81E8}" type="datetime1">
              <a:rPr lang="en-US" smtClean="0"/>
              <a:t>5/22/2016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552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B3F90-B3C4-451A-AAB2-91F48A7B63E7}" type="datetime1">
              <a:rPr lang="en-US" smtClean="0"/>
              <a:t>5/22/2016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732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AB168-938A-404B-993A-65F9E91F0E6A}" type="datetime1">
              <a:rPr lang="en-US" smtClean="0"/>
              <a:t>5/22/2016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294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FD998-A82C-490B-B162-2487F4364305}" type="datetime1">
              <a:rPr lang="en-US" smtClean="0"/>
              <a:t>5/22/2016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693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98A1B-8C20-4BA2-8475-176706D4E3FC}" type="datetime1">
              <a:rPr lang="en-US" smtClean="0"/>
              <a:t>5/22/2016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949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2504D-C4A1-4BD5-9171-10D5ECD10DE6}" type="datetime1">
              <a:rPr lang="en-US" smtClean="0"/>
              <a:t>5/22/2016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074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A9367-4F58-4907-BFA1-EDC6B596265E}" type="datetime1">
              <a:rPr lang="en-US" smtClean="0"/>
              <a:t>5/22/2016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463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4D560-E7CE-4B89-B76A-C3C5420568A5}" type="datetime1">
              <a:rPr lang="en-US" smtClean="0"/>
              <a:t>5/22/2016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457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2FA86-A137-4A9B-A77F-A5A5E00A02D5}" type="datetime1">
              <a:rPr lang="en-US" smtClean="0"/>
              <a:t>5/22/2016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528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0580B-1CD9-4F1F-B7D9-8608D6FDBBD4}" type="datetime1">
              <a:rPr lang="en-US" smtClean="0"/>
              <a:t>5/22/2016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131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35CFF4-9D72-44B4-9C1C-D2484346E29A}" type="datetime1">
              <a:rPr lang="en-US" smtClean="0"/>
              <a:t>5/22/2016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602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9066" y="1122363"/>
            <a:ext cx="5858933" cy="2387600"/>
          </a:xfrm>
        </p:spPr>
        <p:txBody>
          <a:bodyPr/>
          <a:lstStyle/>
          <a:p>
            <a:r>
              <a:rPr lang="en-US" dirty="0" smtClean="0"/>
              <a:t>System Reliability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9066" y="3602038"/>
            <a:ext cx="5858933" cy="1655762"/>
          </a:xfrm>
        </p:spPr>
        <p:txBody>
          <a:bodyPr/>
          <a:lstStyle/>
          <a:p>
            <a:r>
              <a:rPr lang="en-US" i="1" dirty="0"/>
              <a:t>The Physics of Computing</a:t>
            </a:r>
            <a:endParaRPr lang="en-US" dirty="0"/>
          </a:p>
          <a:p>
            <a:r>
              <a:rPr lang="en-US" dirty="0"/>
              <a:t>Chapter </a:t>
            </a:r>
            <a:r>
              <a:rPr lang="en-US" dirty="0" smtClean="0"/>
              <a:t>5: Processors and Systems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327" y="1477255"/>
            <a:ext cx="3073613" cy="3780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6036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Statistical models for reliability.</a:t>
            </a:r>
          </a:p>
          <a:p>
            <a:r>
              <a:rPr lang="en-US" dirty="0" smtClean="0"/>
              <a:t>Sequential system reliability models.</a:t>
            </a:r>
          </a:p>
          <a:p>
            <a:r>
              <a:rPr lang="en-US" dirty="0" smtClean="0"/>
              <a:t>The bathtub model.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0728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Reliability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Failure rate </a:t>
                </a:r>
                <a14:m>
                  <m:oMath xmlns:m="http://schemas.openxmlformats.org/officeDocument/2006/math">
                    <m:r>
                      <a:rPr lang="en-US" i="1"/>
                      <m:t>𝑓</m:t>
                    </m:r>
                    <m:d>
                      <m:dPr>
                        <m:ctrlPr>
                          <a:rPr lang="en-US" i="1"/>
                        </m:ctrlPr>
                      </m:dPr>
                      <m:e>
                        <m:r>
                          <a:rPr lang="en-US" i="1"/>
                          <m:t>𝑡</m:t>
                        </m:r>
                      </m:e>
                    </m:d>
                  </m:oMath>
                </a14:m>
                <a:r>
                  <a:rPr lang="en-US" dirty="0" smtClean="0"/>
                  <a:t>, cumulative failure rate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𝐹</m:t>
                    </m:r>
                    <m:d>
                      <m:dPr>
                        <m:ctrlPr>
                          <a:rPr lang="en-US" i="1"/>
                        </m:ctrlPr>
                      </m:dPr>
                      <m:e>
                        <m:r>
                          <a:rPr lang="en-US" i="1"/>
                          <m:t>𝑡</m:t>
                        </m:r>
                      </m:e>
                    </m:d>
                  </m:oMath>
                </a14:m>
                <a:r>
                  <a:rPr lang="en-US" dirty="0" smtClean="0"/>
                  <a:t>.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/>
                      <m:t>𝐹</m:t>
                    </m:r>
                    <m:d>
                      <m:dPr>
                        <m:ctrlPr>
                          <a:rPr lang="en-US" i="1"/>
                        </m:ctrlPr>
                      </m:dPr>
                      <m:e>
                        <m:r>
                          <a:rPr lang="en-US" i="1"/>
                          <m:t>𝑡</m:t>
                        </m:r>
                      </m:e>
                    </m:d>
                    <m:r>
                      <a:rPr lang="en-US" i="1"/>
                      <m:t>=</m:t>
                    </m:r>
                    <m:nary>
                      <m:naryPr>
                        <m:limLoc m:val="subSup"/>
                        <m:ctrlPr>
                          <a:rPr lang="en-US" i="1"/>
                        </m:ctrlPr>
                      </m:naryPr>
                      <m:sub>
                        <m:r>
                          <a:rPr lang="en-US" i="1"/>
                          <m:t>0</m:t>
                        </m:r>
                      </m:sub>
                      <m:sup>
                        <m:r>
                          <a:rPr lang="en-US" i="1"/>
                          <m:t>𝑡</m:t>
                        </m:r>
                      </m:sup>
                      <m:e>
                        <m:r>
                          <a:rPr lang="en-US" i="1"/>
                          <m:t>𝑓</m:t>
                        </m:r>
                        <m:d>
                          <m:dPr>
                            <m:ctrlPr>
                              <a:rPr lang="en-US" i="1"/>
                            </m:ctrlPr>
                          </m:dPr>
                          <m:e>
                            <m:r>
                              <a:rPr lang="en-US" i="1"/>
                              <m:t>𝑡</m:t>
                            </m:r>
                          </m:e>
                        </m:d>
                        <m:r>
                          <a:rPr lang="en-US" i="1"/>
                          <m:t>𝑑𝑡</m:t>
                        </m:r>
                      </m:e>
                    </m:nary>
                  </m:oMath>
                </a14:m>
                <a:endParaRPr lang="en-US" dirty="0" smtClean="0"/>
              </a:p>
              <a:p>
                <a:r>
                  <a:rPr lang="en-US" dirty="0" smtClean="0"/>
                  <a:t>Reliability </a:t>
                </a:r>
                <a14:m>
                  <m:oMath xmlns:m="http://schemas.openxmlformats.org/officeDocument/2006/math">
                    <m:r>
                      <a:rPr lang="en-US" i="1"/>
                      <m:t>𝑅</m:t>
                    </m:r>
                    <m:d>
                      <m:dPr>
                        <m:ctrlPr>
                          <a:rPr lang="en-US" i="1"/>
                        </m:ctrlPr>
                      </m:dPr>
                      <m:e>
                        <m:r>
                          <a:rPr lang="en-US" i="1"/>
                          <m:t>𝑡</m:t>
                        </m:r>
                      </m:e>
                    </m:d>
                    <m:r>
                      <a:rPr lang="en-US" i="1"/>
                      <m:t>=1−</m:t>
                    </m:r>
                    <m:r>
                      <a:rPr lang="en-US" i="1"/>
                      <m:t>𝐹</m:t>
                    </m:r>
                    <m:r>
                      <a:rPr lang="en-US" i="1"/>
                      <m:t>(</m:t>
                    </m:r>
                    <m:r>
                      <a:rPr lang="en-US" i="1"/>
                      <m:t>𝑡</m:t>
                    </m:r>
                    <m:r>
                      <a:rPr lang="en-US" i="1"/>
                      <m:t>)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r>
                  <a:rPr lang="en-US" dirty="0" smtClean="0"/>
                  <a:t>Hazard function is probability of no failure in interval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i="1"/>
                        </m:ctrlPr>
                      </m:dPr>
                      <m:e>
                        <m:r>
                          <a:rPr lang="en-US" i="1"/>
                          <m:t>0,</m:t>
                        </m:r>
                        <m:r>
                          <a:rPr lang="en-US" i="1"/>
                          <m:t>𝑡</m:t>
                        </m:r>
                      </m:e>
                    </m:d>
                  </m:oMath>
                </a14:m>
                <a:r>
                  <a:rPr lang="en-US" dirty="0" smtClean="0"/>
                  <a:t>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/>
                      <m:t>𝑧</m:t>
                    </m:r>
                    <m:d>
                      <m:dPr>
                        <m:ctrlPr>
                          <a:rPr lang="en-US" i="1"/>
                        </m:ctrlPr>
                      </m:dPr>
                      <m:e>
                        <m:r>
                          <a:rPr lang="en-US" i="1"/>
                          <m:t>𝑡</m:t>
                        </m:r>
                      </m:e>
                    </m:d>
                    <m:r>
                      <a:rPr lang="en-US" i="1"/>
                      <m:t>=</m:t>
                    </m:r>
                    <m:f>
                      <m:fPr>
                        <m:ctrlPr>
                          <a:rPr lang="en-US" i="1"/>
                        </m:ctrlPr>
                      </m:fPr>
                      <m:num>
                        <m:r>
                          <a:rPr lang="en-US" i="1"/>
                          <m:t>𝑓</m:t>
                        </m:r>
                        <m:r>
                          <a:rPr lang="en-US" i="1"/>
                          <m:t>(</m:t>
                        </m:r>
                        <m:r>
                          <a:rPr lang="en-US" i="1"/>
                          <m:t>𝑡</m:t>
                        </m:r>
                        <m:r>
                          <a:rPr lang="en-US" i="1"/>
                          <m:t>)</m:t>
                        </m:r>
                      </m:num>
                      <m:den>
                        <m:r>
                          <a:rPr lang="en-US" i="1"/>
                          <m:t>1−</m:t>
                        </m:r>
                        <m:r>
                          <a:rPr lang="en-US" i="1"/>
                          <m:t>𝐹</m:t>
                        </m:r>
                        <m:r>
                          <a:rPr lang="en-US" i="1"/>
                          <m:t>(</m:t>
                        </m:r>
                        <m:r>
                          <a:rPr lang="en-US" i="1"/>
                          <m:t>𝑡</m:t>
                        </m:r>
                        <m:r>
                          <a:rPr lang="en-US" i="1"/>
                          <m:t>)</m:t>
                        </m:r>
                      </m:den>
                    </m:f>
                  </m:oMath>
                </a14:m>
                <a:endParaRPr lang="en-US" dirty="0" smtClean="0"/>
              </a:p>
              <a:p>
                <a:r>
                  <a:rPr lang="en-US" dirty="0" smtClean="0"/>
                  <a:t>Mean time to failure: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/>
                      <m:t>𝑀𝑇𝑇𝐹</m:t>
                    </m:r>
                    <m:r>
                      <a:rPr lang="en-US" i="1"/>
                      <m:t>=</m:t>
                    </m:r>
                    <m:f>
                      <m:fPr>
                        <m:ctrlPr>
                          <a:rPr lang="en-US" i="1"/>
                        </m:ctrlPr>
                      </m:fPr>
                      <m:num>
                        <m:r>
                          <a:rPr lang="en-US" i="1"/>
                          <m:t>𝑡𝑜𝑡𝑎𝑙</m:t>
                        </m:r>
                        <m:r>
                          <a:rPr lang="en-US" i="1"/>
                          <m:t> </m:t>
                        </m:r>
                        <m:r>
                          <a:rPr lang="en-US" i="1"/>
                          <m:t>𝑡𝑖𝑚𝑒</m:t>
                        </m:r>
                      </m:num>
                      <m:den>
                        <m:r>
                          <a:rPr lang="en-US" i="1"/>
                          <m:t># </m:t>
                        </m:r>
                        <m:r>
                          <a:rPr lang="en-US" i="1"/>
                          <m:t>𝑓𝑎𝑖𝑙𝑢𝑟𝑒𝑠</m:t>
                        </m:r>
                      </m:den>
                    </m:f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2704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Sequential system reliability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Each device either operates properly or fails: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𝑃</m:t>
                        </m:r>
                      </m:e>
                      <m:sub>
                        <m:r>
                          <a:rPr lang="en-US" i="1"/>
                          <m:t>𝑒𝑟𝑟</m:t>
                        </m:r>
                        <m:r>
                          <a:rPr lang="en-US" i="1"/>
                          <m:t>,</m:t>
                        </m:r>
                        <m:r>
                          <a:rPr lang="en-US" i="1"/>
                          <m:t>𝑑𝑒𝑣</m:t>
                        </m:r>
                      </m:sub>
                    </m:sSub>
                    <m:r>
                      <a:rPr lang="en-US" i="1"/>
                      <m:t>+</m:t>
                    </m:r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𝑃</m:t>
                        </m:r>
                      </m:e>
                      <m:sub>
                        <m:r>
                          <a:rPr lang="en-US" i="1"/>
                          <m:t>𝑂𝐾</m:t>
                        </m:r>
                        <m:r>
                          <a:rPr lang="en-US" i="1"/>
                          <m:t>,</m:t>
                        </m:r>
                        <m:r>
                          <a:rPr lang="en-US" i="1"/>
                          <m:t>𝑑𝑒𝑣</m:t>
                        </m:r>
                      </m:sub>
                    </m:sSub>
                    <m:r>
                      <a:rPr lang="en-US" i="1"/>
                      <m:t>=1</m:t>
                    </m:r>
                  </m:oMath>
                </a14:m>
                <a:endParaRPr lang="en-US" dirty="0" smtClean="0"/>
              </a:p>
              <a:p>
                <a:r>
                  <a:rPr lang="en-US" dirty="0" smtClean="0"/>
                  <a:t>Operation over one clock cycle:</a:t>
                </a:r>
              </a:p>
              <a:p>
                <a:pPr lvl="1"/>
                <a:r>
                  <a:rPr lang="en-US" dirty="0" smtClean="0"/>
                  <a:t>Correct operation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/>
                        </m:ctrlPr>
                      </m:sSupPr>
                      <m:e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𝑃</m:t>
                            </m:r>
                          </m:e>
                          <m:sub>
                            <m:r>
                              <a:rPr lang="en-US" i="1"/>
                              <m:t>𝑂𝐾</m:t>
                            </m:r>
                            <m:r>
                              <a:rPr lang="en-US" i="1"/>
                              <m:t>,</m:t>
                            </m:r>
                            <m:r>
                              <a:rPr lang="en-US" i="1"/>
                              <m:t>𝑠𝑦𝑠</m:t>
                            </m:r>
                          </m:sub>
                        </m:sSub>
                        <m:r>
                          <a:rPr lang="en-US" i="1"/>
                          <m:t>=</m:t>
                        </m:r>
                        <m:d>
                          <m:dPr>
                            <m:ctrlPr>
                              <a:rPr lang="en-US" i="1"/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/>
                                </m:ctrlPr>
                              </m:sSubPr>
                              <m:e>
                                <m:r>
                                  <a:rPr lang="en-US" i="1"/>
                                  <m:t>1−</m:t>
                                </m:r>
                                <m:r>
                                  <a:rPr lang="en-US" i="1"/>
                                  <m:t>𝑃</m:t>
                                </m:r>
                              </m:e>
                              <m:sub>
                                <m:r>
                                  <a:rPr lang="en-US" i="1"/>
                                  <m:t>𝑒𝑟𝑟</m:t>
                                </m:r>
                                <m:r>
                                  <a:rPr lang="en-US" i="1"/>
                                  <m:t>,</m:t>
                                </m:r>
                                <m:r>
                                  <a:rPr lang="en-US" i="1"/>
                                  <m:t>𝑑𝑒𝑣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i="1"/>
                          <m:t>𝑛</m:t>
                        </m:r>
                      </m:sup>
                    </m:sSup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Failure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/>
                        </m:ctrlPr>
                      </m:sSupPr>
                      <m:e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𝑃</m:t>
                            </m:r>
                          </m:e>
                          <m:sub>
                            <m:r>
                              <a:rPr lang="en-US" i="1"/>
                              <m:t>𝑒𝑟𝑟</m:t>
                            </m:r>
                            <m:r>
                              <a:rPr lang="en-US" i="1"/>
                              <m:t>,</m:t>
                            </m:r>
                            <m:r>
                              <a:rPr lang="en-US" i="1"/>
                              <m:t>𝑠𝑦𝑠</m:t>
                            </m:r>
                          </m:sub>
                        </m:sSub>
                        <m:r>
                          <a:rPr lang="en-US" i="1"/>
                          <m:t>=1−</m:t>
                        </m:r>
                        <m:d>
                          <m:dPr>
                            <m:ctrlPr>
                              <a:rPr lang="en-US" i="1"/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/>
                                </m:ctrlPr>
                              </m:sSubPr>
                              <m:e>
                                <m:r>
                                  <a:rPr lang="en-US" i="1"/>
                                  <m:t>1−</m:t>
                                </m:r>
                                <m:r>
                                  <a:rPr lang="en-US" i="1"/>
                                  <m:t>𝑃</m:t>
                                </m:r>
                              </m:e>
                              <m:sub>
                                <m:r>
                                  <a:rPr lang="en-US" i="1"/>
                                  <m:t>𝑒𝑟𝑟</m:t>
                                </m:r>
                                <m:r>
                                  <a:rPr lang="en-US" i="1"/>
                                  <m:t>,</m:t>
                                </m:r>
                                <m:r>
                                  <a:rPr lang="en-US" i="1"/>
                                  <m:t>𝑑𝑒𝑣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i="1"/>
                          <m:t>𝑛</m:t>
                        </m:r>
                      </m:sup>
                    </m:sSup>
                  </m:oMath>
                </a14:m>
                <a:endParaRPr lang="en-US" dirty="0" smtClean="0"/>
              </a:p>
              <a:p>
                <a:r>
                  <a:rPr lang="en-US" dirty="0" smtClean="0"/>
                  <a:t>Reliability over N clock cycles:</a:t>
                </a:r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en-US" i="1"/>
                        </m:ctrlPr>
                      </m:sSupPr>
                      <m:e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𝑅</m:t>
                            </m:r>
                          </m:e>
                          <m:sub>
                            <m:r>
                              <a:rPr lang="en-US" i="1"/>
                              <m:t>𝑠𝑦𝑠</m:t>
                            </m:r>
                          </m:sub>
                        </m:sSub>
                        <m:r>
                          <a:rPr lang="en-US" i="1"/>
                          <m:t>(</m:t>
                        </m:r>
                        <m:r>
                          <a:rPr lang="en-US" i="1"/>
                          <m:t>𝑁</m:t>
                        </m:r>
                        <m:r>
                          <a:rPr lang="en-US" i="1"/>
                          <m:t>)=</m:t>
                        </m:r>
                        <m:d>
                          <m:dPr>
                            <m:ctrlPr>
                              <a:rPr lang="en-US" i="1"/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/>
                                </m:ctrlPr>
                              </m:sSubPr>
                              <m:e>
                                <m:r>
                                  <a:rPr lang="en-US" i="1"/>
                                  <m:t>1−</m:t>
                                </m:r>
                                <m:r>
                                  <a:rPr lang="en-US" i="1"/>
                                  <m:t>𝑃</m:t>
                                </m:r>
                              </m:e>
                              <m:sub>
                                <m:r>
                                  <a:rPr lang="en-US" i="1"/>
                                  <m:t>𝑒𝑟𝑟</m:t>
                                </m:r>
                                <m:r>
                                  <a:rPr lang="en-US" i="1"/>
                                  <m:t>,</m:t>
                                </m:r>
                                <m:r>
                                  <a:rPr lang="en-US" i="1"/>
                                  <m:t>𝑠𝑦𝑠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i="1"/>
                          <m:t>𝑁</m:t>
                        </m:r>
                      </m:sup>
                    </m:sSup>
                  </m:oMath>
                </a14:m>
                <a:endParaRPr lang="en-US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 t="-21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6727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device and system error rates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/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Intel 8008, 3400 transistors.</a:t>
                </a:r>
              </a:p>
              <a:p>
                <a:r>
                  <a:rPr lang="en-US" dirty="0" smtClean="0"/>
                  <a:t>Assume error probability for one transistor is </a:t>
                </a:r>
                <a14:m>
                  <m:oMath xmlns:m="http://schemas.openxmlformats.org/officeDocument/2006/math">
                    <m:r>
                      <a:rPr lang="en-US" i="1"/>
                      <m:t>1×</m:t>
                    </m:r>
                    <m:sSup>
                      <m:sSupPr>
                        <m:ctrlPr>
                          <a:rPr lang="en-US" i="1"/>
                        </m:ctrlPr>
                      </m:sSupPr>
                      <m:e>
                        <m:r>
                          <a:rPr lang="en-US" i="1"/>
                          <m:t>10</m:t>
                        </m:r>
                      </m:e>
                      <m:sup>
                        <m:r>
                          <a:rPr lang="en-US" i="1"/>
                          <m:t>−6</m:t>
                        </m:r>
                      </m:sup>
                    </m:sSup>
                  </m:oMath>
                </a14:m>
                <a:r>
                  <a:rPr lang="en-US" dirty="0" smtClean="0"/>
                  <a:t> --- lower than actual.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/>
                        </m:ctrlPr>
                      </m:sSupPr>
                      <m:e>
                        <m:sSub>
                          <m:sSubPr>
                            <m:ctrlPr>
                              <a:rPr lang="en-US" sz="2400" i="1"/>
                            </m:ctrlPr>
                          </m:sSubPr>
                          <m:e>
                            <m:r>
                              <a:rPr lang="en-US" sz="2400" i="1"/>
                              <m:t>𝑃</m:t>
                            </m:r>
                          </m:e>
                          <m:sub>
                            <m:r>
                              <a:rPr lang="en-US" sz="2400" i="1"/>
                              <m:t>𝑒𝑟𝑟</m:t>
                            </m:r>
                            <m:r>
                              <a:rPr lang="en-US" sz="2400" i="1"/>
                              <m:t>,</m:t>
                            </m:r>
                            <m:r>
                              <a:rPr lang="en-US" sz="2400" i="1"/>
                              <m:t>𝑠𝑦𝑠</m:t>
                            </m:r>
                          </m:sub>
                        </m:sSub>
                        <m:r>
                          <a:rPr lang="en-US" sz="2400" i="1"/>
                          <m:t>=1−</m:t>
                        </m:r>
                        <m:d>
                          <m:dPr>
                            <m:ctrlPr>
                              <a:rPr lang="en-US" sz="2400" i="1"/>
                            </m:ctrlPr>
                          </m:dPr>
                          <m:e>
                            <m:r>
                              <a:rPr lang="en-US" sz="2400" i="1"/>
                              <m:t>1−</m:t>
                            </m:r>
                            <m:sSup>
                              <m:sSupPr>
                                <m:ctrlPr>
                                  <a:rPr lang="en-US" sz="2400" i="1"/>
                                </m:ctrlPr>
                              </m:sSupPr>
                              <m:e>
                                <m:r>
                                  <a:rPr lang="en-US" sz="2400" i="1"/>
                                  <m:t>10</m:t>
                                </m:r>
                              </m:e>
                              <m:sup>
                                <m:r>
                                  <a:rPr lang="en-US" sz="2400" i="1"/>
                                  <m:t>−6</m:t>
                                </m:r>
                              </m:sup>
                            </m:sSup>
                          </m:e>
                        </m:d>
                      </m:e>
                      <m:sup>
                        <m:r>
                          <a:rPr lang="en-US" sz="2400" i="1"/>
                          <m:t>3500</m:t>
                        </m:r>
                      </m:sup>
                    </m:sSup>
                    <m:r>
                      <a:rPr lang="en-US" sz="2400" i="1"/>
                      <m:t>=0.0035</m:t>
                    </m:r>
                  </m:oMath>
                </a14:m>
                <a:endParaRPr lang="en-US" sz="2400" dirty="0" smtClean="0"/>
              </a:p>
              <a:p>
                <a:r>
                  <a:rPr lang="en-US" sz="2400" dirty="0" smtClean="0"/>
                  <a:t>If error probability is reduced to 8-nines, then</a:t>
                </a:r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/>
                        </m:ctrlPr>
                      </m:sSupPr>
                      <m:e>
                        <m:sSub>
                          <m:sSubPr>
                            <m:ctrlPr>
                              <a:rPr lang="en-US" sz="2000" i="1"/>
                            </m:ctrlPr>
                          </m:sSubPr>
                          <m:e>
                            <m:r>
                              <a:rPr lang="en-US" sz="2000" i="1"/>
                              <m:t>𝑃</m:t>
                            </m:r>
                          </m:e>
                          <m:sub>
                            <m:r>
                              <a:rPr lang="en-US" sz="2000" i="1"/>
                              <m:t>𝑒𝑟𝑟</m:t>
                            </m:r>
                            <m:r>
                              <a:rPr lang="en-US" sz="2000" i="1"/>
                              <m:t>,</m:t>
                            </m:r>
                            <m:r>
                              <a:rPr lang="en-US" sz="2000" i="1"/>
                              <m:t>𝑠𝑦𝑠</m:t>
                            </m:r>
                          </m:sub>
                        </m:sSub>
                        <m:r>
                          <a:rPr lang="en-US" sz="2000" i="1"/>
                          <m:t>=</m:t>
                        </m:r>
                      </m:e>
                      <m:sup/>
                    </m:sSup>
                    <m:r>
                      <a:rPr lang="en-US" sz="2000" i="1"/>
                      <m:t>3.49×</m:t>
                    </m:r>
                    <m:sSup>
                      <m:sSupPr>
                        <m:ctrlPr>
                          <a:rPr lang="en-US" sz="2000" i="1"/>
                        </m:ctrlPr>
                      </m:sSupPr>
                      <m:e>
                        <m:r>
                          <a:rPr lang="en-US" sz="2000" i="1"/>
                          <m:t>10</m:t>
                        </m:r>
                      </m:e>
                      <m:sup>
                        <m:r>
                          <a:rPr lang="en-US" sz="2000" i="1"/>
                          <m:t>−6</m:t>
                        </m:r>
                      </m:sup>
                    </m:sSup>
                  </m:oMath>
                </a14:m>
                <a:endParaRPr lang="en-US" sz="2000" dirty="0"/>
              </a:p>
            </p:txBody>
          </p:sp>
        </mc:Choice>
        <mc:Fallback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0">
                <a:blip r:embed="rId2"/>
                <a:stretch>
                  <a:fillRect l="-2118" t="-2241" r="-28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/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:r>
                  <a:rPr lang="en-US" dirty="0" smtClean="0"/>
                  <a:t>Modern processor with one billion transistors, 1 GHz clock.</a:t>
                </a:r>
              </a:p>
              <a:p>
                <a:r>
                  <a:rPr lang="en-US" dirty="0" smtClean="0"/>
                  <a:t>Assume error probability </a:t>
                </a:r>
                <a14:m>
                  <m:oMath xmlns:m="http://schemas.openxmlformats.org/officeDocument/2006/math">
                    <m:r>
                      <a:rPr lang="en-US" i="1"/>
                      <m:t>1×</m:t>
                    </m:r>
                    <m:sSup>
                      <m:sSupPr>
                        <m:ctrlPr>
                          <a:rPr lang="en-US" i="1"/>
                        </m:ctrlPr>
                      </m:sSupPr>
                      <m:e>
                        <m:r>
                          <a:rPr lang="en-US" i="1"/>
                          <m:t>10</m:t>
                        </m:r>
                      </m:e>
                      <m:sup>
                        <m:r>
                          <a:rPr lang="en-US" i="1"/>
                          <m:t>−9</m:t>
                        </m:r>
                      </m:sup>
                    </m:sSup>
                  </m:oMath>
                </a14:m>
                <a:r>
                  <a:rPr lang="en-US" dirty="0" smtClean="0"/>
                  <a:t> --- lower than actual.</a:t>
                </a:r>
              </a:p>
              <a:p>
                <a:r>
                  <a:rPr lang="en-US" dirty="0" smtClean="0"/>
                  <a:t>Probability of failure on one clock cycle is 0.6321.</a:t>
                </a:r>
              </a:p>
              <a:p>
                <a:r>
                  <a:rPr lang="en-US" dirty="0" smtClean="0"/>
                  <a:t>Probability of failure over one second of operation is approximately 0.</a:t>
                </a:r>
                <a:endParaRPr lang="en-US" dirty="0"/>
              </a:p>
            </p:txBody>
          </p:sp>
        </mc:Choice>
        <mc:Fallback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 rotWithShape="0">
                <a:blip r:embed="rId3"/>
                <a:stretch>
                  <a:fillRect l="-2118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5294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Bathtub curve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Electronic devices exhibit bathtub curve of failure rates:</a:t>
            </a:r>
          </a:p>
          <a:p>
            <a:pPr lvl="1"/>
            <a:r>
              <a:rPr lang="en-US" dirty="0" smtClean="0"/>
              <a:t>Infant mortality---poorly manufactured devices fail in first few hours of operation.</a:t>
            </a:r>
          </a:p>
          <a:p>
            <a:pPr lvl="1"/>
            <a:r>
              <a:rPr lang="en-US" dirty="0" smtClean="0"/>
              <a:t>Aging causes failures after a long period of </a:t>
            </a:r>
            <a:r>
              <a:rPr lang="en-US" smtClean="0"/>
              <a:t>low failure rates.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pic>
        <p:nvPicPr>
          <p:cNvPr id="6" name="Content Placeholder 5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307182"/>
            <a:ext cx="5181600" cy="3388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52789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170</Words>
  <Application>Microsoft Office PowerPoint</Application>
  <PresentationFormat>Widescreen</PresentationFormat>
  <Paragraphs>43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Cambria Math</vt:lpstr>
      <vt:lpstr>Office Theme</vt:lpstr>
      <vt:lpstr>System Reliability</vt:lpstr>
      <vt:lpstr>Topics</vt:lpstr>
      <vt:lpstr>Reliability</vt:lpstr>
      <vt:lpstr>Sequential system reliability</vt:lpstr>
      <vt:lpstr>Example: device and system error rates</vt:lpstr>
      <vt:lpstr>Bathtub curve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Early History</dc:title>
  <dc:creator>Marilyn</dc:creator>
  <cp:lastModifiedBy>Marilyn</cp:lastModifiedBy>
  <cp:revision>8</cp:revision>
  <dcterms:created xsi:type="dcterms:W3CDTF">2016-05-14T01:06:14Z</dcterms:created>
  <dcterms:modified xsi:type="dcterms:W3CDTF">2016-05-22T23:31:47Z</dcterms:modified>
</cp:coreProperties>
</file>